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7"/>
  </p:notesMasterIdLst>
  <p:sldIdLst>
    <p:sldId id="264" r:id="rId2"/>
    <p:sldId id="260" r:id="rId3"/>
    <p:sldId id="290" r:id="rId4"/>
    <p:sldId id="289" r:id="rId5"/>
    <p:sldId id="301" r:id="rId6"/>
    <p:sldId id="307" r:id="rId7"/>
    <p:sldId id="302" r:id="rId8"/>
    <p:sldId id="303" r:id="rId9"/>
    <p:sldId id="304" r:id="rId10"/>
    <p:sldId id="305" r:id="rId11"/>
    <p:sldId id="306" r:id="rId12"/>
    <p:sldId id="299" r:id="rId13"/>
    <p:sldId id="309" r:id="rId14"/>
    <p:sldId id="300" r:id="rId15"/>
    <p:sldId id="308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76" autoAdjust="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27D0553-71A2-44F1-999A-648A35DB9E48}" type="datetimeFigureOut">
              <a:rPr lang="en-AU"/>
              <a:pPr>
                <a:defRPr/>
              </a:pPr>
              <a:t>22/10/2018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C6618AD-486A-4566-8126-0C829495E68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C1E2B-1251-4C86-8831-9764196CB83B}" type="datetimeFigureOut">
              <a:rPr lang="en-AU"/>
              <a:pPr>
                <a:defRPr/>
              </a:pPr>
              <a:t>22/10/2018</a:t>
            </a:fld>
            <a:endParaRPr lang="en-A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F32EF-E4D8-47D4-B29F-75B8764B223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7B47C-FDE6-4411-95B9-B297582F2214}" type="datetimeFigureOut">
              <a:rPr lang="en-AU"/>
              <a:pPr>
                <a:defRPr/>
              </a:pPr>
              <a:t>22/10/2018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CD8E8-3125-4FC4-B360-7A6093FA787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1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1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3D4D7-C263-4EBD-8A2B-4FE3C658F696}" type="datetimeFigureOut">
              <a:rPr lang="en-AU"/>
              <a:pPr>
                <a:defRPr/>
              </a:pPr>
              <a:t>22/10/2018</a:t>
            </a:fld>
            <a:endParaRPr lang="en-A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62917-085B-4D07-A5D2-2AF43080E27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4C9E3-E468-4D61-8103-5DBCC76662AB}" type="datetimeFigureOut">
              <a:rPr lang="en-AU"/>
              <a:pPr>
                <a:defRPr/>
              </a:pPr>
              <a:t>22/10/2018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A000C-FC22-4679-8CAD-C3A4466BF6F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55E7C-F583-49DB-94A7-37DD5C17782C}" type="datetimeFigureOut">
              <a:rPr lang="en-AU"/>
              <a:pPr>
                <a:defRPr/>
              </a:pPr>
              <a:t>22/10/2018</a:t>
            </a:fld>
            <a:endParaRPr lang="en-A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9F595-F6B7-4F9B-BC9C-94C27D37D58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27E92-9A07-4E52-AE36-D33E35081604}" type="datetimeFigureOut">
              <a:rPr lang="en-AU"/>
              <a:pPr>
                <a:defRPr/>
              </a:pPr>
              <a:t>22/10/2018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C3807-C4A4-4E8F-9B18-E116CB423A4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98988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98988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3AFF9-08E7-4AFF-A39D-015EBB2D586F}" type="datetimeFigureOut">
              <a:rPr lang="en-AU"/>
              <a:pPr>
                <a:defRPr/>
              </a:pPr>
              <a:t>22/10/2018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2AA62-316C-4BCF-A693-0B0EB436625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0B470-1A96-4C7F-8D45-910585A0BC10}" type="datetimeFigureOut">
              <a:rPr lang="en-AU"/>
              <a:pPr>
                <a:defRPr/>
              </a:pPr>
              <a:t>22/10/2018</a:t>
            </a:fld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C5A35-5F8B-45E3-BE5E-7863F869327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B06FB-9285-4C99-B209-1ADAA1FE86D8}" type="datetimeFigureOut">
              <a:rPr lang="en-AU"/>
              <a:pPr>
                <a:defRPr/>
              </a:pPr>
              <a:t>22/10/2018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352FE-BD1B-4F03-B82E-87C3FD099DD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9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8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9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99033-BF3C-413E-B9E6-B4CBE6AE6BD9}" type="datetimeFigureOut">
              <a:rPr lang="en-AU"/>
              <a:pPr>
                <a:defRPr/>
              </a:pPr>
              <a:t>22/10/2018</a:t>
            </a:fld>
            <a:endParaRPr lang="en-A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F44DE-8AC5-420E-9D8C-6262158DF23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1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6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3CE75-EE48-47ED-BC14-FF02D873CFB9}" type="datetimeFigureOut">
              <a:rPr lang="en-AU"/>
              <a:pPr>
                <a:defRPr/>
              </a:pPr>
              <a:t>22/10/2018</a:t>
            </a:fld>
            <a:endParaRPr lang="en-A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CE5F4-1E7A-4DD0-A6B2-03158B7EEA9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08AD94D-F6E7-4FD3-8934-DD14AABEF762}" type="datetimeFigureOut">
              <a:rPr lang="en-AU"/>
              <a:pPr>
                <a:defRPr/>
              </a:pPr>
              <a:t>22/10/2018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A209D23-D4F0-44A9-90FC-ACB8681F0AE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1" r:id="rId2"/>
    <p:sldLayoutId id="2147483797" r:id="rId3"/>
    <p:sldLayoutId id="2147483792" r:id="rId4"/>
    <p:sldLayoutId id="2147483793" r:id="rId5"/>
    <p:sldLayoutId id="2147483794" r:id="rId6"/>
    <p:sldLayoutId id="2147483798" r:id="rId7"/>
    <p:sldLayoutId id="2147483799" r:id="rId8"/>
    <p:sldLayoutId id="2147483800" r:id="rId9"/>
    <p:sldLayoutId id="2147483795" r:id="rId10"/>
    <p:sldLayoutId id="214748380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467544" y="476672"/>
            <a:ext cx="39437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dirty="0" smtClean="0">
                <a:latin typeface="Baskerville Old Face" pitchFamily="18" charset="0"/>
              </a:rPr>
              <a:t>Black &amp; White Demonstration</a:t>
            </a:r>
          </a:p>
          <a:p>
            <a:r>
              <a:rPr lang="en-AU" sz="2400" dirty="0" smtClean="0">
                <a:latin typeface="Baskerville Old Face" pitchFamily="18" charset="0"/>
              </a:rPr>
              <a:t>              A Landscape</a:t>
            </a:r>
            <a:endParaRPr lang="en-AU" sz="2400" dirty="0">
              <a:latin typeface="Baskerville Old Face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39552" y="1556792"/>
            <a:ext cx="4032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dirty="0" smtClean="0">
                <a:latin typeface="Baskerville Old Face" pitchFamily="18" charset="0"/>
              </a:rPr>
              <a:t>How can we ‘see’ better  in black &amp; white? </a:t>
            </a:r>
            <a:endParaRPr lang="en-AU" dirty="0">
              <a:latin typeface="Baskerville Old Face" pitchFamily="18" charset="0"/>
            </a:endParaRPr>
          </a:p>
        </p:txBody>
      </p:sp>
      <p:pic>
        <p:nvPicPr>
          <p:cNvPr id="9" name="Picture 8" descr="Dog Rocks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9796" y="548680"/>
            <a:ext cx="3600400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39552" y="198884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Baskerville Old Face" pitchFamily="18" charset="0"/>
              </a:rPr>
              <a:t>Pre-visualisation is the key</a:t>
            </a:r>
            <a:endParaRPr lang="en-AU" dirty="0">
              <a:latin typeface="Baskerville Old Fac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2420888"/>
            <a:ext cx="317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Baskerville Old Face" pitchFamily="18" charset="0"/>
              </a:rPr>
              <a:t>Research, read, review, critique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9552" y="2780928"/>
            <a:ext cx="3714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latin typeface="Baskerville Old Face" pitchFamily="18" charset="0"/>
              </a:rPr>
              <a:t>Understand the strengths of Black &amp; White:</a:t>
            </a:r>
          </a:p>
          <a:p>
            <a:pPr>
              <a:buFont typeface="Arial" pitchFamily="34" charset="0"/>
              <a:buChar char="•"/>
            </a:pPr>
            <a:r>
              <a:rPr lang="en-AU" sz="1400" dirty="0" smtClean="0">
                <a:latin typeface="Baskerville Old Face" pitchFamily="18" charset="0"/>
              </a:rPr>
              <a:t> Light &amp; shade, remove the distraction of colour</a:t>
            </a:r>
          </a:p>
          <a:p>
            <a:pPr>
              <a:buFont typeface="Arial" pitchFamily="34" charset="0"/>
              <a:buChar char="•"/>
            </a:pPr>
            <a:r>
              <a:rPr lang="en-AU" sz="1400" dirty="0" smtClean="0">
                <a:latin typeface="Baskerville Old Face" pitchFamily="18" charset="0"/>
              </a:rPr>
              <a:t> Emphasis on composition, structure, balance</a:t>
            </a:r>
          </a:p>
          <a:p>
            <a:pPr>
              <a:buFont typeface="Arial" pitchFamily="34" charset="0"/>
              <a:buChar char="•"/>
            </a:pPr>
            <a:r>
              <a:rPr lang="en-AU" sz="1400" dirty="0" smtClean="0">
                <a:latin typeface="Baskerville Old Face" pitchFamily="18" charset="0"/>
              </a:rPr>
              <a:t> Geometric shapes, patterns, </a:t>
            </a:r>
          </a:p>
          <a:p>
            <a:pPr>
              <a:buFont typeface="Arial" pitchFamily="34" charset="0"/>
              <a:buChar char="•"/>
            </a:pPr>
            <a:r>
              <a:rPr lang="en-AU" sz="1400" dirty="0" smtClean="0">
                <a:latin typeface="Baskerville Old Face" pitchFamily="18" charset="0"/>
              </a:rPr>
              <a:t> Textures</a:t>
            </a:r>
            <a:endParaRPr lang="en-AU" sz="1400" dirty="0">
              <a:latin typeface="Baskerville Old Face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552" y="4581128"/>
            <a:ext cx="2828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>
                <a:latin typeface="Baskerville Old Face" pitchFamily="18" charset="0"/>
              </a:rPr>
              <a:t>Stay in the Black and White moment</a:t>
            </a:r>
            <a:endParaRPr lang="en-AU" sz="1400" dirty="0">
              <a:latin typeface="Baskerville Old Fac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9552" y="4077072"/>
            <a:ext cx="3575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>
                <a:latin typeface="Baskerville Old Face" pitchFamily="18" charset="0"/>
              </a:rPr>
              <a:t>Keep searching for the Black &amp; White strengths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7544" y="51571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 smtClean="0">
                <a:latin typeface="Baskerville Old Face" pitchFamily="18" charset="0"/>
              </a:rPr>
              <a:t>The following example uses Light Room 5 and Photoshop CS6....</a:t>
            </a:r>
            <a:endParaRPr lang="en-AU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3" grpId="0" build="allAtOnce"/>
      <p:bldP spid="10" grpId="0"/>
      <p:bldP spid="16" grpId="0"/>
      <p:bldP spid="17" grpId="0"/>
      <p:bldP spid="19" grpId="0"/>
      <p:bldP spid="21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 Rocks 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547200"/>
            <a:ext cx="7284110" cy="546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195736" y="6093296"/>
            <a:ext cx="4935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latin typeface="Baskerville Old Face" pitchFamily="18" charset="0"/>
              </a:rPr>
              <a:t>Lighten blue via B&amp;W Mixer</a:t>
            </a:r>
            <a:endParaRPr lang="en-AU" sz="3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 Rocks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547200"/>
            <a:ext cx="7284110" cy="546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851920" y="6093296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latin typeface="Baskerville Old Face" pitchFamily="18" charset="0"/>
              </a:rPr>
              <a:t>Vignette</a:t>
            </a:r>
            <a:endParaRPr lang="en-AU" sz="3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g Rocks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547200"/>
            <a:ext cx="7284110" cy="546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Dog Rocks 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052736"/>
            <a:ext cx="3137204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47664" y="6093296"/>
            <a:ext cx="6312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latin typeface="Baskerville Old Face" pitchFamily="18" charset="0"/>
              </a:rPr>
              <a:t>Remove the ambushing photographer</a:t>
            </a:r>
            <a:endParaRPr lang="en-AU" sz="3200" dirty="0">
              <a:latin typeface="Baskerville Old Fac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3789040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FF00"/>
                </a:solidFill>
                <a:latin typeface="Baskerville Old Face" pitchFamily="18" charset="0"/>
              </a:rPr>
              <a:t>Option:  Photoshop Clone Tool</a:t>
            </a:r>
          </a:p>
          <a:p>
            <a:r>
              <a:rPr lang="en-AU" dirty="0" smtClean="0">
                <a:solidFill>
                  <a:srgbClr val="FFFF00"/>
                </a:solidFill>
                <a:latin typeface="Baskerville Old Face" pitchFamily="18" charset="0"/>
              </a:rPr>
              <a:t>Brushed in clouds, working from the left towards  the rocks.</a:t>
            </a:r>
            <a:endParaRPr lang="en-AU" dirty="0">
              <a:solidFill>
                <a:srgbClr val="FFFF0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g Rocks 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547200"/>
            <a:ext cx="7284110" cy="546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Dog Rocks 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052736"/>
            <a:ext cx="3137204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47664" y="6093296"/>
            <a:ext cx="6312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latin typeface="Baskerville Old Face" pitchFamily="18" charset="0"/>
              </a:rPr>
              <a:t>Remove the ambushing photographer</a:t>
            </a:r>
            <a:endParaRPr lang="en-AU" sz="3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 Rocks 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547200"/>
            <a:ext cx="7284110" cy="546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907704" y="6093296"/>
            <a:ext cx="5633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latin typeface="Baskerville Old Face" pitchFamily="18" charset="0"/>
              </a:rPr>
              <a:t>Dodged areas of rocks, for punch</a:t>
            </a:r>
            <a:endParaRPr lang="en-AU" sz="3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 Rocks 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547200"/>
            <a:ext cx="7284110" cy="546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563888" y="6093296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latin typeface="Baskerville Old Face" pitchFamily="18" charset="0"/>
              </a:rPr>
              <a:t>Now print it</a:t>
            </a:r>
            <a:endParaRPr lang="en-AU" sz="3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1554" y="6092825"/>
            <a:ext cx="320151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+mn-cs"/>
              </a:rPr>
              <a:t>Original RAW file</a:t>
            </a:r>
          </a:p>
        </p:txBody>
      </p:sp>
      <p:pic>
        <p:nvPicPr>
          <p:cNvPr id="6" name="Picture 5" descr="Dog Rocks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548680"/>
            <a:ext cx="7128792" cy="534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86506" y="6092825"/>
            <a:ext cx="689163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+mn-cs"/>
              </a:rPr>
              <a:t>Straight B&amp;W conversion (de-saturation)</a:t>
            </a:r>
          </a:p>
        </p:txBody>
      </p:sp>
      <p:pic>
        <p:nvPicPr>
          <p:cNvPr id="4" name="Picture 3" descr="Dog Rock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548680"/>
            <a:ext cx="7272808" cy="5453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75856" y="2204864"/>
            <a:ext cx="3409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Pre-visualised darker blue sky areas</a:t>
            </a:r>
          </a:p>
          <a:p>
            <a:r>
              <a:rPr lang="en-A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to contrast against clouds</a:t>
            </a:r>
            <a:endParaRPr lang="en-A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5517232"/>
            <a:ext cx="278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FF00"/>
                </a:solidFill>
                <a:latin typeface="Baskerville Old Face" pitchFamily="18" charset="0"/>
              </a:rPr>
              <a:t>Foreground grass is too dark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3608" y="3717032"/>
            <a:ext cx="140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FF00"/>
                </a:solidFill>
                <a:latin typeface="Baskerville Old Face" pitchFamily="18" charset="0"/>
              </a:rPr>
              <a:t>These clouds</a:t>
            </a:r>
          </a:p>
          <a:p>
            <a:r>
              <a:rPr lang="en-AU" dirty="0" smtClean="0">
                <a:solidFill>
                  <a:srgbClr val="FFFF00"/>
                </a:solidFill>
                <a:latin typeface="Baskerville Old Face" pitchFamily="18" charset="0"/>
              </a:rPr>
              <a:t>are bright</a:t>
            </a:r>
            <a:endParaRPr lang="en-AU" dirty="0">
              <a:solidFill>
                <a:srgbClr val="FFFF00"/>
              </a:solidFill>
              <a:latin typeface="Baskerville Old Fac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9952" y="4725144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FF00"/>
                </a:solidFill>
                <a:latin typeface="Baskerville Old Face" pitchFamily="18" charset="0"/>
              </a:rPr>
              <a:t>Central rock needs to be</a:t>
            </a:r>
          </a:p>
          <a:p>
            <a:r>
              <a:rPr lang="en-AU" dirty="0" smtClean="0">
                <a:solidFill>
                  <a:srgbClr val="FFFF00"/>
                </a:solidFill>
                <a:latin typeface="Baskerville Old Face" pitchFamily="18" charset="0"/>
              </a:rPr>
              <a:t>lighter and stand out</a:t>
            </a:r>
            <a:endParaRPr lang="en-AU" dirty="0">
              <a:solidFill>
                <a:srgbClr val="FFFF0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6021288"/>
            <a:ext cx="5933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latin typeface="Baskerville Old Face" pitchFamily="18" charset="0"/>
              </a:rPr>
              <a:t>Decrease Blue via B&amp;W Mix slider</a:t>
            </a:r>
            <a:endParaRPr lang="en-AU" sz="3200" dirty="0">
              <a:latin typeface="Baskerville Old Face" pitchFamily="18" charset="0"/>
            </a:endParaRPr>
          </a:p>
        </p:txBody>
      </p:sp>
      <p:pic>
        <p:nvPicPr>
          <p:cNvPr id="3" name="Picture 2" descr="Dog Rocks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548680"/>
            <a:ext cx="7284110" cy="546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 Rocks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548680"/>
            <a:ext cx="7284110" cy="546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259632" y="3573016"/>
            <a:ext cx="1321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FF00"/>
                </a:solidFill>
                <a:latin typeface="Baskerville Old Face" pitchFamily="18" charset="0"/>
              </a:rPr>
              <a:t>Let’s darken</a:t>
            </a:r>
          </a:p>
          <a:p>
            <a:r>
              <a:rPr lang="en-AU" dirty="0" smtClean="0">
                <a:solidFill>
                  <a:srgbClr val="FFFF00"/>
                </a:solidFill>
                <a:latin typeface="Baskerville Old Face" pitchFamily="18" charset="0"/>
              </a:rPr>
              <a:t>this area</a:t>
            </a:r>
            <a:endParaRPr lang="en-AU" dirty="0">
              <a:solidFill>
                <a:srgbClr val="FFFF00"/>
              </a:solidFill>
              <a:latin typeface="Baskerville Old Fac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5445224"/>
            <a:ext cx="24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FF00"/>
                </a:solidFill>
                <a:latin typeface="Baskerville Old Face" pitchFamily="18" charset="0"/>
              </a:rPr>
              <a:t>... and lighten foreground</a:t>
            </a:r>
            <a:endParaRPr lang="en-AU" dirty="0">
              <a:solidFill>
                <a:srgbClr val="FFFF00"/>
              </a:solidFill>
              <a:latin typeface="Baskerville Old Fac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6093296"/>
            <a:ext cx="6325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latin typeface="Baskerville Old Face" pitchFamily="18" charset="0"/>
              </a:rPr>
              <a:t>Adjust Exposure, Contrast &amp; Clipping</a:t>
            </a:r>
            <a:endParaRPr lang="en-AU" sz="3200" dirty="0">
              <a:latin typeface="Baskerville Old Fac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1052736"/>
            <a:ext cx="5830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FF00"/>
                </a:solidFill>
                <a:latin typeface="Baskerville Old Face" pitchFamily="18" charset="0"/>
              </a:rPr>
              <a:t>Review histogram and make minor adjustments using sliders.</a:t>
            </a:r>
          </a:p>
          <a:p>
            <a:r>
              <a:rPr lang="en-AU" dirty="0" smtClean="0">
                <a:solidFill>
                  <a:srgbClr val="FFFF00"/>
                </a:solidFill>
                <a:latin typeface="Baskerville Old Face" pitchFamily="18" charset="0"/>
              </a:rPr>
              <a:t>Balance histogram adjustments with what you like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 Rocks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548680"/>
            <a:ext cx="7284110" cy="546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75656" y="6093296"/>
            <a:ext cx="6325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latin typeface="Baskerville Old Face" pitchFamily="18" charset="0"/>
              </a:rPr>
              <a:t>Adjust Exposure, Contrast &amp; Clipping</a:t>
            </a:r>
            <a:endParaRPr lang="en-AU" sz="3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 Rocks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547200"/>
            <a:ext cx="7284110" cy="546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47664" y="6093296"/>
            <a:ext cx="6085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latin typeface="Baskerville Old Face" pitchFamily="18" charset="0"/>
              </a:rPr>
              <a:t>Darken highlights &amp; lighten shadows</a:t>
            </a:r>
            <a:endParaRPr lang="en-AU" sz="3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 Rocks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547200"/>
            <a:ext cx="7284110" cy="546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059832" y="6093296"/>
            <a:ext cx="2914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latin typeface="Baskerville Old Face" pitchFamily="18" charset="0"/>
              </a:rPr>
              <a:t>Increase ‘Clarity’</a:t>
            </a:r>
            <a:endParaRPr lang="en-AU" sz="3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 Rocks 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548680"/>
            <a:ext cx="7284110" cy="546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475656" y="6093296"/>
            <a:ext cx="6261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latin typeface="Baskerville Old Face" pitchFamily="18" charset="0"/>
              </a:rPr>
              <a:t>Darken greens via B&amp;W Mixer slider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9912" y="2276872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FF00"/>
                </a:solidFill>
                <a:latin typeface="Baskerville Old Face" pitchFamily="18" charset="0"/>
              </a:rPr>
              <a:t>Blue sky is a little too dark</a:t>
            </a:r>
            <a:endParaRPr lang="en-AU" dirty="0">
              <a:solidFill>
                <a:srgbClr val="FFFF0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928</TotalTime>
  <Words>231</Words>
  <Application>Microsoft Office PowerPoint</Application>
  <PresentationFormat>On-screen Show (4:3)</PresentationFormat>
  <Paragraphs>42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Module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Davidr</dc:creator>
  <cp:lastModifiedBy>Davidr</cp:lastModifiedBy>
  <cp:revision>78</cp:revision>
  <dcterms:created xsi:type="dcterms:W3CDTF">2016-06-18T05:43:13Z</dcterms:created>
  <dcterms:modified xsi:type="dcterms:W3CDTF">2018-10-22T10:33:46Z</dcterms:modified>
</cp:coreProperties>
</file>